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8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30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5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4786313" y="1214422"/>
            <a:ext cx="4139421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27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285735" y="1214422"/>
            <a:ext cx="8640000" cy="5439934"/>
          </a:xfrm>
          <a:prstGeom prst="rect">
            <a:avLst/>
          </a:prstGeom>
        </p:spPr>
        <p:txBody>
          <a:bodyPr/>
          <a:lstStyle>
            <a:lvl1pPr marL="163513" indent="-163513" latinLnBrk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 sz="1400">
                <a:latin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4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285735" y="603546"/>
            <a:ext cx="8640000" cy="468000"/>
          </a:xfrm>
          <a:prstGeom prst="rect">
            <a:avLst/>
          </a:prstGeom>
        </p:spPr>
        <p:txBody>
          <a:bodyPr anchor="ctr"/>
          <a:lstStyle>
            <a:lvl1pPr marL="252413" indent="-252413" algn="ctr">
              <a:lnSpc>
                <a:spcPct val="100000"/>
              </a:lnSpc>
              <a:buFont typeface="Wingdings" pitchFamily="2" charset="2"/>
              <a:buNone/>
              <a:defRPr sz="2000" b="1">
                <a:latin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33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4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95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35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8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7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3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4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67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110F-7BB0-4DDD-88B6-53507E4C8F61}" type="datetimeFigureOut">
              <a:rPr lang="ko-KR" altLang="en-US" smtClean="0"/>
              <a:t>2016-09-19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6EF-23ED-42E2-A3FD-2C2979F81B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4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yCnQuILmsM" TargetMode="External"/><Relationship Id="rId13" Type="http://schemas.openxmlformats.org/officeDocument/2006/relationships/hyperlink" Target="http://www.youtube.com/watch?v=L0ctCSZIHto" TargetMode="External"/><Relationship Id="rId3" Type="http://schemas.openxmlformats.org/officeDocument/2006/relationships/hyperlink" Target="http://www.youtube.com/watch?v=HKTf3--91Y8" TargetMode="External"/><Relationship Id="rId7" Type="http://schemas.openxmlformats.org/officeDocument/2006/relationships/image" Target="../media/image1.png"/><Relationship Id="rId12" Type="http://schemas.openxmlformats.org/officeDocument/2006/relationships/hyperlink" Target="http://www.youtube.com/watch?v=J2vkhY7gqQM" TargetMode="External"/><Relationship Id="rId2" Type="http://schemas.openxmlformats.org/officeDocument/2006/relationships/hyperlink" Target="http://vimeo.com/339179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.kr/url?sa=i&amp;rct=j&amp;q=&amp;esrc=s&amp;frm=1&amp;source=images&amp;cd=&amp;cad=rja&amp;uact=8&amp;docid=7CYIlrfyy_KZsM&amp;tbnid=GBxqcQGRKihY1M:&amp;ved=0CAUQjRw&amp;url=http://www.unicaen.fr/mountainrisks/spip/spip.php?article37&amp;ei=DTpHU-_vDoKVkwW584HIBA&amp;bvm=bv.64507335,d.dGI&amp;psig=AFQjCNFDM1nj6c1H6p0u-M2pXyLWe952Kg&amp;ust=1397263159386227" TargetMode="External"/><Relationship Id="rId11" Type="http://schemas.openxmlformats.org/officeDocument/2006/relationships/hyperlink" Target="http://www.youtube.com/watch?v=kznwnpNTB6k" TargetMode="External"/><Relationship Id="rId5" Type="http://schemas.openxmlformats.org/officeDocument/2006/relationships/hyperlink" Target="http://www.youtube.com/watch?v=WzJCkh-vPyQ" TargetMode="External"/><Relationship Id="rId10" Type="http://schemas.openxmlformats.org/officeDocument/2006/relationships/hyperlink" Target="http://www.youtube.com/watch?v=aZp_1KtrzjQ" TargetMode="External"/><Relationship Id="rId4" Type="http://schemas.openxmlformats.org/officeDocument/2006/relationships/hyperlink" Target="http://www.youtube.com/watch?v=99y6vy9oSWg" TargetMode="External"/><Relationship Id="rId9" Type="http://schemas.openxmlformats.org/officeDocument/2006/relationships/hyperlink" Target="http://www.youtube.com/watch?v=8mKC3eID07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aH9cRj8lmRQ" TargetMode="External"/><Relationship Id="rId5" Type="http://schemas.openxmlformats.org/officeDocument/2006/relationships/hyperlink" Target="http://www.youtube.com/watch?v=uY2QdZLLRP8" TargetMode="External"/><Relationship Id="rId4" Type="http://schemas.openxmlformats.org/officeDocument/2006/relationships/hyperlink" Target="http://www.youtube.com/watch?v=5mkACtVXZv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eople.maths.ox.ac.uk/zhongy/img/CrossBed.swf" TargetMode="External"/><Relationship Id="rId5" Type="http://schemas.openxmlformats.org/officeDocument/2006/relationships/hyperlink" Target="http://www.wwnorton.com/college/geo/egeo2/content/animations/5_3.htm" TargetMode="External"/><Relationship Id="rId4" Type="http://schemas.openxmlformats.org/officeDocument/2006/relationships/hyperlink" Target="http://walrus.wr.usgs.gov/seds/bedforms/m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DQnnONWl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imeo.com/140689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flute+cast&amp;source=images&amp;cd=&amp;cad=rja&amp;docid=MKahf3TxwaolgM&amp;tbnid=j8dgtqjdqeXvSM:&amp;ved=0CAUQjRw&amp;url=http://www.kueps.kyoto-u.ac.jp/~web-bs/bs/gallery/flute_eg.html&amp;ei=wT1aUdipDoLwkAXCiIGgAQ&amp;bvm=bv.44442042,d.dGI&amp;psig=AFQjCNHla2YOJAm-aq2Ct8E0O25ncYjTnQ&amp;ust=13649549367444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9TYEfmLglM" TargetMode="External"/><Relationship Id="rId7" Type="http://schemas.openxmlformats.org/officeDocument/2006/relationships/hyperlink" Target="http://www.youtube.com/watch?v=rSzGOCo4JE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MBDadRqSHOc" TargetMode="External"/><Relationship Id="rId5" Type="http://schemas.openxmlformats.org/officeDocument/2006/relationships/hyperlink" Target="http://www.youtube.com/watch?v=uY2QdZLLRP8" TargetMode="External"/><Relationship Id="rId4" Type="http://schemas.openxmlformats.org/officeDocument/2006/relationships/hyperlink" Target="http://www.youtube.com/watch?v=LAURseLmCD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운반 매체의 에너지와 중력이 퇴적물 입자 사이의 마찰과 응집력보다 퇴적물이 경사면을 따라 대량으로 이동하는 경우를 퇴적물 </a:t>
            </a:r>
            <a:r>
              <a:rPr lang="ko-KR" altLang="en-US" dirty="0" err="1" smtClean="0"/>
              <a:t>중력류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(Sediment gravity flow)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사막의 사구에서 모래가 아래쪽으로 이동하는 경우 공기가 </a:t>
            </a:r>
            <a:r>
              <a:rPr lang="ko-KR" altLang="en-US" dirty="0" err="1" smtClean="0"/>
              <a:t>윤활류</a:t>
            </a:r>
            <a:r>
              <a:rPr lang="ko-KR" altLang="en-US" dirty="0" smtClean="0"/>
              <a:t> 역할을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</a:t>
            </a:r>
            <a:r>
              <a:rPr lang="ko-KR" altLang="en-US" dirty="0" err="1" smtClean="0"/>
              <a:t>입자류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(Grain flow)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홍수가 일어나 퇴적물 입자 사이의 빈 공간이 물로 채워지면 </a:t>
            </a:r>
            <a:r>
              <a:rPr lang="ko-KR" altLang="en-US" dirty="0" err="1" smtClean="0"/>
              <a:t>세립질</a:t>
            </a:r>
            <a:r>
              <a:rPr lang="ko-KR" altLang="en-US" dirty="0" smtClean="0"/>
              <a:t> 퇴적물 입자들이 유체처럼 작용하여 </a:t>
            </a:r>
            <a:r>
              <a:rPr lang="ko-KR" altLang="en-US" dirty="0" err="1" smtClean="0"/>
              <a:t>조립질</a:t>
            </a:r>
            <a:r>
              <a:rPr lang="ko-KR" altLang="en-US" dirty="0" smtClean="0"/>
              <a:t> 퇴적물 입자를 이동시킨다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산사태는 이러한 작용에 의해 퇴적물이 이동하는 경우이다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</a:t>
            </a:r>
            <a:r>
              <a:rPr lang="ko-KR" altLang="en-US" dirty="0" err="1" smtClean="0"/>
              <a:t>암설류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(Debris flow)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암석 기록으로 많이 남아 있다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운반 </a:t>
            </a:r>
            <a:r>
              <a:rPr lang="en-US" altLang="ko-KR" dirty="0"/>
              <a:t>(Transportation)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77517" y="5802649"/>
            <a:ext cx="332494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/>
              <a:t>Grain flow (sand avalanche)</a:t>
            </a:r>
            <a:endParaRPr lang="en-US" altLang="ko-KR" sz="1100" dirty="0" smtClean="0">
              <a:hlinkClick r:id=""/>
            </a:endParaRPr>
          </a:p>
          <a:p>
            <a:r>
              <a:rPr lang="en-US" altLang="ko-KR" sz="1100" dirty="0" smtClean="0">
                <a:hlinkClick r:id=""/>
              </a:rPr>
              <a:t>http</a:t>
            </a:r>
            <a:r>
              <a:rPr lang="en-US" altLang="ko-KR" sz="1100" dirty="0">
                <a:hlinkClick r:id="rId2"/>
              </a:rPr>
              <a:t>://</a:t>
            </a:r>
            <a:r>
              <a:rPr lang="en-US" altLang="ko-KR" sz="1100" dirty="0" smtClean="0">
                <a:hlinkClick r:id="rId2"/>
              </a:rPr>
              <a:t>vimeo.com/3391791</a:t>
            </a:r>
            <a:endParaRPr lang="en-US" altLang="ko-KR" sz="1100" dirty="0" smtClean="0"/>
          </a:p>
          <a:p>
            <a:r>
              <a:rPr lang="en-US" altLang="ko-KR" sz="1100" dirty="0">
                <a:hlinkClick r:id="rId3"/>
              </a:rPr>
              <a:t>http://www.youtube.com/watch?v=HKTf3--</a:t>
            </a:r>
            <a:r>
              <a:rPr lang="en-US" altLang="ko-KR" sz="1100" dirty="0" smtClean="0">
                <a:hlinkClick r:id="rId3"/>
              </a:rPr>
              <a:t>91Y8</a:t>
            </a:r>
            <a:endParaRPr lang="en-US" altLang="ko-KR" sz="1100" dirty="0" smtClean="0"/>
          </a:p>
          <a:p>
            <a:r>
              <a:rPr lang="en-US" altLang="ko-KR" sz="1100" dirty="0">
                <a:hlinkClick r:id="rId4"/>
              </a:rPr>
              <a:t>http://</a:t>
            </a:r>
            <a:r>
              <a:rPr lang="en-US" altLang="ko-KR" sz="1100" dirty="0" smtClean="0">
                <a:hlinkClick r:id="rId4"/>
              </a:rPr>
              <a:t>www.youtube.com/watch?v=99y6vy9oSWg</a:t>
            </a:r>
            <a:endParaRPr lang="en-US" altLang="ko-KR" sz="1100" dirty="0" smtClean="0"/>
          </a:p>
          <a:p>
            <a:r>
              <a:rPr lang="en-US" altLang="ko-KR" sz="1100" dirty="0">
                <a:hlinkClick r:id="rId5"/>
              </a:rPr>
              <a:t>http://</a:t>
            </a:r>
            <a:r>
              <a:rPr lang="en-US" altLang="ko-KR" sz="1100" dirty="0" smtClean="0">
                <a:hlinkClick r:id="rId5"/>
              </a:rPr>
              <a:t>www.youtube.com/watch?v=WzJCkh-vPyQ</a:t>
            </a:r>
            <a:endParaRPr lang="ko-KR" altLang="en-US" sz="1100" dirty="0"/>
          </a:p>
        </p:txBody>
      </p:sp>
      <p:pic>
        <p:nvPicPr>
          <p:cNvPr id="5" name="Picture 2" descr="http://www.unicaen.fr/mountainrisks/spip/local/cache-vignettes/L500xH385/debris_flow_ph1-79c38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1254727"/>
            <a:ext cx="4320000" cy="33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127831" y="5464095"/>
            <a:ext cx="34563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Debris flow</a:t>
            </a:r>
            <a:endParaRPr lang="en-US" altLang="ko-KR" sz="1100" dirty="0" smtClean="0">
              <a:hlinkClick r:id=""/>
            </a:endParaRPr>
          </a:p>
          <a:p>
            <a:r>
              <a:rPr lang="en-US" altLang="ko-KR" sz="1100" dirty="0" smtClean="0">
                <a:hlinkClick r:id=""/>
              </a:rPr>
              <a:t>http</a:t>
            </a:r>
            <a:r>
              <a:rPr lang="en-US" altLang="ko-KR" sz="1100" dirty="0">
                <a:hlinkClick r:id="rId8"/>
              </a:rPr>
              <a:t>://www.youtube.com/watch?v=_</a:t>
            </a:r>
            <a:r>
              <a:rPr lang="en-US" altLang="ko-KR" sz="1100" dirty="0" smtClean="0">
                <a:hlinkClick r:id="rId8"/>
              </a:rPr>
              <a:t>yCnQuILmsM</a:t>
            </a:r>
            <a:endParaRPr lang="en-US" altLang="ko-KR" sz="1100" dirty="0" smtClean="0"/>
          </a:p>
          <a:p>
            <a:r>
              <a:rPr lang="en-US" altLang="ko-KR" sz="1100" dirty="0">
                <a:hlinkClick r:id="rId9"/>
              </a:rPr>
              <a:t>http://</a:t>
            </a:r>
            <a:r>
              <a:rPr lang="en-US" altLang="ko-KR" sz="1100" dirty="0" smtClean="0">
                <a:hlinkClick r:id="rId9"/>
              </a:rPr>
              <a:t>www.youtube.com/watch?v=8mKC3eID074</a:t>
            </a:r>
            <a:endParaRPr lang="en-US" altLang="ko-KR" sz="1100" dirty="0" smtClean="0"/>
          </a:p>
          <a:p>
            <a:r>
              <a:rPr lang="en-US" altLang="ko-KR" sz="1100" dirty="0">
                <a:hlinkClick r:id="rId10"/>
              </a:rPr>
              <a:t>http://</a:t>
            </a:r>
            <a:r>
              <a:rPr lang="en-US" altLang="ko-KR" sz="1100" dirty="0" smtClean="0">
                <a:hlinkClick r:id="rId10"/>
              </a:rPr>
              <a:t>www.youtube.com/watch?v=aZp_1KtrzjQ</a:t>
            </a:r>
            <a:endParaRPr lang="en-US" altLang="ko-KR" sz="1100" dirty="0" smtClean="0"/>
          </a:p>
          <a:p>
            <a:r>
              <a:rPr lang="en-US" altLang="ko-KR" sz="1100" dirty="0">
                <a:hlinkClick r:id="rId11"/>
              </a:rPr>
              <a:t>http://</a:t>
            </a:r>
            <a:r>
              <a:rPr lang="en-US" altLang="ko-KR" sz="1100" dirty="0" smtClean="0">
                <a:hlinkClick r:id="rId11"/>
              </a:rPr>
              <a:t>www.youtube.com/watch?v=kznwnpNTB6k</a:t>
            </a:r>
            <a:endParaRPr lang="en-US" altLang="ko-KR" sz="1100" dirty="0" smtClean="0"/>
          </a:p>
          <a:p>
            <a:r>
              <a:rPr lang="en-US" altLang="ko-KR" sz="1100" dirty="0">
                <a:hlinkClick r:id="rId12"/>
              </a:rPr>
              <a:t>http://</a:t>
            </a:r>
            <a:r>
              <a:rPr lang="en-US" altLang="ko-KR" sz="1100" dirty="0" smtClean="0">
                <a:hlinkClick r:id="rId12"/>
              </a:rPr>
              <a:t>www.youtube.com/watch?v=J2vkhY7gqQM</a:t>
            </a:r>
            <a:endParaRPr lang="en-US" altLang="ko-KR" sz="1100" dirty="0" smtClean="0"/>
          </a:p>
          <a:p>
            <a:r>
              <a:rPr lang="en-US" altLang="ko-KR" sz="1100" dirty="0">
                <a:hlinkClick r:id="rId13"/>
              </a:rPr>
              <a:t>http://</a:t>
            </a:r>
            <a:r>
              <a:rPr lang="en-US" altLang="ko-KR" sz="1100" dirty="0" smtClean="0">
                <a:hlinkClick r:id="rId13"/>
              </a:rPr>
              <a:t>www.youtube.com/watch?v=L0ctCSZIHto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266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평행 </a:t>
            </a:r>
            <a:r>
              <a:rPr lang="ko-KR" altLang="en-US" dirty="0" err="1" smtClean="0"/>
              <a:t>층리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(Parallel bed)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층리</a:t>
            </a:r>
            <a:r>
              <a:rPr lang="ko-KR" altLang="en-US" dirty="0" smtClean="0"/>
              <a:t> 내 </a:t>
            </a:r>
            <a:r>
              <a:rPr lang="ko-KR" altLang="en-US" dirty="0" err="1" smtClean="0"/>
              <a:t>엽층이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층리의</a:t>
            </a:r>
            <a:r>
              <a:rPr lang="ko-KR" altLang="en-US" dirty="0" smtClean="0"/>
              <a:t> 위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아랫면과 평행하게 발달하거나 다른 암상으로 이루어진 </a:t>
            </a:r>
            <a:r>
              <a:rPr lang="ko-KR" altLang="en-US" dirty="0" err="1" smtClean="0"/>
              <a:t>층리들이</a:t>
            </a:r>
            <a:r>
              <a:rPr lang="ko-KR" altLang="en-US" dirty="0" smtClean="0"/>
              <a:t> 평행하게 켜켜이 쌓여 있는 경우이다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22" y="1412776"/>
            <a:ext cx="3600000" cy="249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7323"/>
            <a:ext cx="360035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운반 매체에 의해 바닥을 따라 한 방향 혹은 여러 방향으로 움직이는 퇴적물은 퇴적물 바닥에 </a:t>
            </a:r>
            <a:r>
              <a:rPr lang="ko-KR" altLang="en-US" dirty="0" err="1" smtClean="0"/>
              <a:t>연흔</a:t>
            </a:r>
            <a:r>
              <a:rPr lang="ko-KR" altLang="en-US" dirty="0" smtClean="0"/>
              <a:t> </a:t>
            </a:r>
            <a:r>
              <a:rPr lang="en-US" altLang="ko-KR" dirty="0" smtClean="0"/>
              <a:t>(Ripple)</a:t>
            </a:r>
            <a:r>
              <a:rPr lang="ko-KR" altLang="en-US" dirty="0" smtClean="0"/>
              <a:t>을 형성한다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연흔은</a:t>
            </a:r>
            <a:r>
              <a:rPr lang="ko-KR" altLang="en-US" dirty="0" smtClean="0"/>
              <a:t> 퇴적물 바닥에 형성되기 때문에 퇴적암에서는 </a:t>
            </a:r>
            <a:r>
              <a:rPr lang="ko-KR" altLang="en-US" dirty="0" err="1" smtClean="0"/>
              <a:t>층리의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위면에서만</a:t>
            </a:r>
            <a:r>
              <a:rPr lang="ko-KR" altLang="en-US" dirty="0" smtClean="0"/>
              <a:t> 관찰되기 때문에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차원적인 구조이다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 descr="http://s0.geograph.org.uk/geophotos/02/21/75/2217516_c03aa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7" y="4149080"/>
            <a:ext cx="3600000" cy="23895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96023" y="5755903"/>
            <a:ext cx="4320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 latinLnBrk="0"/>
            <a:r>
              <a:rPr lang="ko-KR" altLang="en-US" sz="1100" dirty="0" err="1" smtClean="0"/>
              <a:t>연흔의</a:t>
            </a:r>
            <a:r>
              <a:rPr lang="ko-KR" altLang="en-US" sz="1100" dirty="0" smtClean="0"/>
              <a:t> 이동</a:t>
            </a:r>
            <a:endParaRPr lang="en-US" altLang="ko-KR" sz="1100" dirty="0" smtClean="0"/>
          </a:p>
          <a:p>
            <a:pPr lvl="0" algn="ctr" fontAlgn="base" latinLnBrk="0"/>
            <a:r>
              <a:rPr lang="en-US" altLang="ko-KR" sz="1100" dirty="0" smtClean="0">
                <a:hlinkClick r:id="rId4"/>
              </a:rPr>
              <a:t>http</a:t>
            </a:r>
            <a:r>
              <a:rPr lang="en-US" altLang="ko-KR" sz="1100" dirty="0">
                <a:hlinkClick r:id="rId4"/>
              </a:rPr>
              <a:t>://</a:t>
            </a:r>
            <a:r>
              <a:rPr lang="en-US" altLang="ko-KR" sz="1100" dirty="0" smtClean="0">
                <a:hlinkClick r:id="rId4"/>
              </a:rPr>
              <a:t>www.youtube.com/watch?v=5mkACtVXZv0</a:t>
            </a:r>
            <a:endParaRPr lang="en-US" altLang="ko-KR" sz="1100" dirty="0" smtClean="0"/>
          </a:p>
          <a:p>
            <a:pPr lvl="0" algn="ctr" fontAlgn="base" latinLnBrk="0"/>
            <a:r>
              <a:rPr lang="en-US" altLang="ko-KR" sz="1100" dirty="0" smtClean="0">
                <a:hlinkClick r:id="rId5"/>
              </a:rPr>
              <a:t>http</a:t>
            </a:r>
            <a:r>
              <a:rPr lang="en-US" altLang="ko-KR" sz="1100" dirty="0">
                <a:hlinkClick r:id="rId5"/>
              </a:rPr>
              <a:t>://</a:t>
            </a:r>
            <a:r>
              <a:rPr lang="en-US" altLang="ko-KR" sz="1100" dirty="0" smtClean="0">
                <a:hlinkClick r:id="rId5"/>
              </a:rPr>
              <a:t>www.youtube.com/watch?v=uY2QdZLLRP8</a:t>
            </a:r>
            <a:endParaRPr lang="en-US" altLang="ko-KR" sz="1100" dirty="0" smtClean="0"/>
          </a:p>
          <a:p>
            <a:pPr lvl="0" algn="ctr" fontAlgn="base" latinLnBrk="0"/>
            <a:r>
              <a:rPr lang="en-US" altLang="ko-KR" sz="1100" dirty="0" smtClean="0">
                <a:hlinkClick r:id="rId6"/>
              </a:rPr>
              <a:t>http</a:t>
            </a:r>
            <a:r>
              <a:rPr lang="en-US" altLang="ko-KR" sz="1100" dirty="0">
                <a:hlinkClick r:id="rId6"/>
              </a:rPr>
              <a:t>://</a:t>
            </a:r>
            <a:r>
              <a:rPr lang="en-US" altLang="ko-KR" sz="1100" dirty="0" smtClean="0">
                <a:hlinkClick r:id="rId6"/>
              </a:rPr>
              <a:t>www.youtube.com/watch?v=aH9cRj8lmRQ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732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연흔은</a:t>
            </a:r>
            <a:r>
              <a:rPr lang="ko-KR" altLang="en-US" dirty="0"/>
              <a:t> </a:t>
            </a:r>
            <a:r>
              <a:rPr lang="ko-KR" altLang="en-US" dirty="0" err="1"/>
              <a:t>층리</a:t>
            </a:r>
            <a:r>
              <a:rPr lang="ko-KR" altLang="en-US" dirty="0"/>
              <a:t> </a:t>
            </a:r>
            <a:r>
              <a:rPr lang="ko-KR" altLang="en-US" dirty="0" err="1"/>
              <a:t>위면에서</a:t>
            </a:r>
            <a:r>
              <a:rPr lang="ko-KR" altLang="en-US" dirty="0"/>
              <a:t> 관찰되는 형태와 단면상에서 관찰되는 형태에 따라 구분된다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연흔의</a:t>
            </a:r>
            <a:r>
              <a:rPr lang="ko-KR" altLang="en-US" dirty="0" smtClean="0"/>
              <a:t> 단면으로부터 </a:t>
            </a:r>
            <a:r>
              <a:rPr lang="ko-KR" altLang="en-US" dirty="0" err="1" smtClean="0"/>
              <a:t>연흔의</a:t>
            </a:r>
            <a:r>
              <a:rPr lang="ko-KR" altLang="en-US" dirty="0" smtClean="0"/>
              <a:t> 파장과 진폭을 측정할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연흔은</a:t>
            </a:r>
            <a:r>
              <a:rPr lang="ko-KR" altLang="en-US" dirty="0" smtClean="0"/>
              <a:t> 운반 매체 쪽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 지층의 상부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볼록 튀어 나와 있는 마루 </a:t>
            </a:r>
            <a:r>
              <a:rPr lang="en-US" altLang="ko-KR" dirty="0" smtClean="0"/>
              <a:t>(Crest)</a:t>
            </a:r>
            <a:r>
              <a:rPr lang="ko-KR" altLang="en-US" dirty="0" smtClean="0"/>
              <a:t>와 퇴적물 바닥 쪽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 지층의 하부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움푹 들어가 있는 골 </a:t>
            </a:r>
            <a:r>
              <a:rPr lang="en-US" altLang="ko-KR" dirty="0" smtClean="0"/>
              <a:t>(Trough)</a:t>
            </a:r>
            <a:r>
              <a:rPr lang="ko-KR" altLang="en-US" dirty="0" smtClean="0"/>
              <a:t>로 이루어져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마루로부터 인접해 있는 두 골짜기까지의 거리가 같으면 대칭 </a:t>
            </a:r>
            <a:r>
              <a:rPr lang="en-US" altLang="ko-KR" dirty="0" smtClean="0"/>
              <a:t>(Symmetrical) </a:t>
            </a:r>
            <a:r>
              <a:rPr lang="ko-KR" altLang="en-US" dirty="0" err="1" smtClean="0"/>
              <a:t>연흔이라</a:t>
            </a:r>
            <a:r>
              <a:rPr lang="ko-KR" altLang="en-US" dirty="0" smtClean="0"/>
              <a:t> 하고 그렇지 않으면 비대칭 </a:t>
            </a:r>
            <a:r>
              <a:rPr lang="en-US" altLang="ko-KR" dirty="0" smtClean="0"/>
              <a:t>(Asymmetrical) </a:t>
            </a:r>
            <a:r>
              <a:rPr lang="ko-KR" altLang="en-US" dirty="0" err="1" smtClean="0"/>
              <a:t>연흔이라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마루의 형태가 직선 </a:t>
            </a:r>
            <a:r>
              <a:rPr lang="en-US" altLang="ko-KR" dirty="0" smtClean="0"/>
              <a:t>(Straight)</a:t>
            </a:r>
            <a:r>
              <a:rPr lang="ko-KR" altLang="en-US" dirty="0" smtClean="0"/>
              <a:t>인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곡선 이면서 이어져 있는 파형 </a:t>
            </a:r>
            <a:r>
              <a:rPr lang="en-US" altLang="ko-KR" dirty="0" smtClean="0"/>
              <a:t>(Sinuous)</a:t>
            </a:r>
            <a:r>
              <a:rPr lang="ko-KR" altLang="en-US" dirty="0" smtClean="0"/>
              <a:t>인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곡선이면서 이어져 있지 않은 물결형태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Linguoid</a:t>
            </a:r>
            <a:r>
              <a:rPr lang="en-US" altLang="ko-KR" dirty="0" smtClean="0"/>
              <a:t>)</a:t>
            </a:r>
            <a:r>
              <a:rPr lang="ko-KR" altLang="en-US" dirty="0" smtClean="0"/>
              <a:t>인 경우로 구분된다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2" y="1340768"/>
            <a:ext cx="4320000" cy="161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seddepseq.co.uk/SEDIMENTOLOGY/Sedimentology_Features/Ripples/CurrRip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92" y="3046412"/>
            <a:ext cx="4320000" cy="2336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3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 descr="http://pages.ramapo.edu/~erainfor/SW04/08SDrip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59766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125" y="1232456"/>
            <a:ext cx="833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Myriad Pro" pitchFamily="34" charset="0"/>
              </a:rPr>
              <a:t>Straight</a:t>
            </a:r>
            <a:endParaRPr lang="ko-KR" altLang="en-US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6" descr="http://upload.wikimedia.org/wikipedia/commons/5/50/Linguoid_ripples_on_asymmetrical_dunes_(Urdaibai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598869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1597" y="120019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latin typeface="Myriad Pro" pitchFamily="34" charset="0"/>
              </a:rPr>
              <a:t>Linguoid</a:t>
            </a:r>
            <a:endParaRPr lang="ko-KR" altLang="en-US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4" descr="http://www.asergeev.com/pictures/archives/2005/436/jpeg/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5" y="3968760"/>
            <a:ext cx="406054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445" y="3968760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Myriad Pro" pitchFamily="34" charset="0"/>
              </a:rPr>
              <a:t>Sinuous</a:t>
            </a:r>
            <a:endParaRPr lang="ko-KR" altLang="en-US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8" descr="http://coastalcare.org/wp-content/images/learn/exploring-the-sand/ladder-back-ripple-mar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1590"/>
            <a:ext cx="370465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06331" y="3987335"/>
            <a:ext cx="117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Myriad Pro" pitchFamily="34" charset="0"/>
              </a:rPr>
              <a:t>Interference</a:t>
            </a:r>
            <a:endParaRPr lang="ko-KR" altLang="en-US" sz="14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사층리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(Cross-bedding)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층리형태인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이동하여 형성되는 퇴적구조로 </a:t>
            </a:r>
            <a:r>
              <a:rPr lang="ko-KR" altLang="en-US" dirty="0" err="1" smtClean="0"/>
              <a:t>층리</a:t>
            </a:r>
            <a:r>
              <a:rPr lang="ko-KR" altLang="en-US" dirty="0" smtClean="0"/>
              <a:t> 위 </a:t>
            </a:r>
            <a:r>
              <a:rPr lang="en-US" altLang="ko-KR" dirty="0" smtClean="0"/>
              <a:t>· </a:t>
            </a:r>
            <a:r>
              <a:rPr lang="ko-KR" altLang="en-US" dirty="0" err="1" smtClean="0"/>
              <a:t>아래면에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층리내의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엽층들이</a:t>
            </a:r>
            <a:r>
              <a:rPr lang="ko-KR" altLang="en-US" dirty="0" smtClean="0"/>
              <a:t> 같은 방향으로 경사를 이루며 배열되어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사층리의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위면에서는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관찰된다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물이 흐른 방향을 알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연흔의</a:t>
            </a:r>
            <a:r>
              <a:rPr lang="ko-KR" altLang="en-US" dirty="0" smtClean="0"/>
              <a:t> 상류 사면에서 침식되어 운반된 퇴적물 입자들이 경사를 거슬러 유체에 의해 이동하여 하류 사면에 퇴적되면서 형성된다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유체의 에너지가 감소하여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더 이상 이동하지 않다가 다시 유체의 에너지가 증가하거나 유체의 흐름이 바뀌면 먼저 생긴 </a:t>
            </a:r>
            <a:r>
              <a:rPr lang="ko-KR" altLang="en-US" dirty="0" err="1" smtClean="0"/>
              <a:t>사층리의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윗쪽을</a:t>
            </a:r>
            <a:r>
              <a:rPr lang="ko-KR" altLang="en-US" dirty="0" smtClean="0"/>
              <a:t> 침식하면서 </a:t>
            </a:r>
            <a:r>
              <a:rPr lang="ko-KR" altLang="en-US" dirty="0" err="1" smtClean="0"/>
              <a:t>사층리가</a:t>
            </a:r>
            <a:r>
              <a:rPr lang="ko-KR" altLang="en-US" dirty="0" smtClean="0"/>
              <a:t> 다시 형성되는데 이 두 </a:t>
            </a:r>
            <a:r>
              <a:rPr lang="ko-KR" altLang="en-US" dirty="0" err="1" smtClean="0"/>
              <a:t>층리사이의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경계면을</a:t>
            </a:r>
            <a:r>
              <a:rPr lang="ko-KR" altLang="en-US" dirty="0" smtClean="0"/>
              <a:t> 재가동면 </a:t>
            </a:r>
            <a:r>
              <a:rPr lang="en-US" altLang="ko-KR" dirty="0" smtClean="0"/>
              <a:t>(Reactivation surface)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784" y="1419977"/>
            <a:ext cx="3744416" cy="3089143"/>
            <a:chOff x="323528" y="2082811"/>
            <a:chExt cx="4082742" cy="34398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082811"/>
              <a:ext cx="4082742" cy="343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4221641" y="4882799"/>
              <a:ext cx="76386" cy="5769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Picture 2" descr="schematic diagram of cross-bed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2427" r="4076" b="26144"/>
          <a:stretch/>
        </p:blipFill>
        <p:spPr bwMode="auto">
          <a:xfrm>
            <a:off x="179992" y="4817459"/>
            <a:ext cx="4320000" cy="1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사층리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(Cross-bedding)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층리형태인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이동하여 형성되는 퇴적구조로 </a:t>
            </a:r>
            <a:r>
              <a:rPr lang="ko-KR" altLang="en-US" dirty="0" err="1" smtClean="0"/>
              <a:t>층리</a:t>
            </a:r>
            <a:r>
              <a:rPr lang="ko-KR" altLang="en-US" dirty="0" smtClean="0"/>
              <a:t> 위 </a:t>
            </a:r>
            <a:r>
              <a:rPr lang="en-US" altLang="ko-KR" dirty="0" smtClean="0"/>
              <a:t>· </a:t>
            </a:r>
            <a:r>
              <a:rPr lang="ko-KR" altLang="en-US" dirty="0" err="1" smtClean="0"/>
              <a:t>아래면에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층리내의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엽층들이</a:t>
            </a:r>
            <a:r>
              <a:rPr lang="ko-KR" altLang="en-US" dirty="0" smtClean="0"/>
              <a:t> 같은 방향으로 경사를 이루며 배열되어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사층리의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위면에서는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관찰된다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물이 흐른 방향을 알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연흔의</a:t>
            </a:r>
            <a:r>
              <a:rPr lang="ko-KR" altLang="en-US" dirty="0" smtClean="0"/>
              <a:t> 상류 사면에서 침식되어 운반된 퇴적물 입자들이 경사를 거슬러 유체에 의해 이동하여 하류 사면에 퇴적되면서 형성된다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유체의 에너지가 감소하여 </a:t>
            </a:r>
            <a:r>
              <a:rPr lang="ko-KR" altLang="en-US" dirty="0" err="1" smtClean="0"/>
              <a:t>연흔이</a:t>
            </a:r>
            <a:r>
              <a:rPr lang="ko-KR" altLang="en-US" dirty="0" smtClean="0"/>
              <a:t> 더 이상 이동하지 않다가 다시 유체의 에너지가 증가하거나 유체의 흐름이 바뀌면 먼저 생긴 </a:t>
            </a:r>
            <a:r>
              <a:rPr lang="ko-KR" altLang="en-US" dirty="0" err="1" smtClean="0"/>
              <a:t>사층리의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윗쪽을</a:t>
            </a:r>
            <a:r>
              <a:rPr lang="ko-KR" altLang="en-US" dirty="0" smtClean="0"/>
              <a:t> 침식하면서 </a:t>
            </a:r>
            <a:r>
              <a:rPr lang="ko-KR" altLang="en-US" dirty="0" err="1" smtClean="0"/>
              <a:t>사층리가</a:t>
            </a:r>
            <a:r>
              <a:rPr lang="ko-KR" altLang="en-US" dirty="0" smtClean="0"/>
              <a:t> 다시 형성되는데 이 두 </a:t>
            </a:r>
            <a:r>
              <a:rPr lang="ko-KR" altLang="en-US" dirty="0" err="1" smtClean="0"/>
              <a:t>층리사이의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경계면을</a:t>
            </a:r>
            <a:r>
              <a:rPr lang="ko-KR" altLang="en-US" dirty="0" smtClean="0"/>
              <a:t> 재가동면 </a:t>
            </a:r>
            <a:r>
              <a:rPr lang="en-US" altLang="ko-KR" dirty="0" smtClean="0"/>
              <a:t>(Reactivation surface)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9" name="Picture 2" descr="http://upload.wikimedia.org/wikipedia/commons/c/c5/Formation_of_cross-stratif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1564777"/>
            <a:ext cx="4320000" cy="26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farm1.staticflickr.com/222/512219839_1a396c0ca0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3"/>
          <a:stretch/>
        </p:blipFill>
        <p:spPr bwMode="auto">
          <a:xfrm>
            <a:off x="179992" y="4338918"/>
            <a:ext cx="4320000" cy="24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696023" y="6021288"/>
            <a:ext cx="432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hlinkClick r:id="rId4"/>
              </a:rPr>
              <a:t>http://</a:t>
            </a:r>
            <a:r>
              <a:rPr lang="en-US" altLang="ko-KR" sz="1200" dirty="0" smtClean="0">
                <a:hlinkClick r:id="rId4"/>
              </a:rPr>
              <a:t>walrus.wr.usgs.gov/seds/bedforms/mindex.html</a:t>
            </a:r>
            <a:endParaRPr lang="en-US" altLang="ko-KR" sz="1200" dirty="0" smtClean="0"/>
          </a:p>
          <a:p>
            <a:r>
              <a:rPr lang="en-US" altLang="ko-KR" sz="1200" dirty="0">
                <a:hlinkClick r:id="rId5"/>
              </a:rPr>
              <a:t>http://www.wwnorton.com/college/geo/egeo2/content/animations/5_3.htm</a:t>
            </a:r>
            <a:endParaRPr lang="en-US" altLang="ko-KR" sz="1200" dirty="0"/>
          </a:p>
          <a:p>
            <a:r>
              <a:rPr lang="en-US" altLang="ko-KR" sz="1200" dirty="0">
                <a:hlinkClick r:id="rId6"/>
              </a:rPr>
              <a:t>http://</a:t>
            </a:r>
            <a:r>
              <a:rPr lang="en-US" altLang="ko-KR" sz="1200" dirty="0" smtClean="0">
                <a:hlinkClick r:id="rId6"/>
              </a:rPr>
              <a:t>people.maths.ox.ac.uk/zhongy/img/CrossBed.swf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630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퇴적물 </a:t>
            </a:r>
            <a:r>
              <a:rPr lang="ko-KR" altLang="en-US" dirty="0" err="1" smtClean="0"/>
              <a:t>중력류</a:t>
            </a:r>
            <a:r>
              <a:rPr lang="ko-KR" altLang="en-US" dirty="0" smtClean="0"/>
              <a:t> 중 가장 암석 기록으로 많이 남아 있는 경우는 </a:t>
            </a:r>
            <a:r>
              <a:rPr lang="ko-KR" altLang="en-US" dirty="0" err="1" smtClean="0"/>
              <a:t>저탁류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(Turbidity current)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운반 매체에 의해 퇴적물 입자가 부유 상태가 되어 운반 매체의 밀도가 높아지면 중력에 의해 경사면을 따라 퇴적물이 이동하는 경우이다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호수나 바다처럼 규모가 큰 퇴적 분지의 깊은 곳에서 주로 일어난다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지진과 같은 갑작스러운 움직임이 있는 경우 </a:t>
            </a:r>
            <a:r>
              <a:rPr lang="ko-KR" altLang="en-US" dirty="0" err="1" smtClean="0"/>
              <a:t>저탁류가</a:t>
            </a:r>
            <a:r>
              <a:rPr lang="ko-KR" altLang="en-US" dirty="0" smtClean="0"/>
              <a:t> 발생한다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운반 </a:t>
            </a:r>
            <a:r>
              <a:rPr lang="en-US" altLang="ko-KR" dirty="0" smtClean="0"/>
              <a:t>(Transportation)</a:t>
            </a:r>
            <a:endParaRPr lang="ko-KR" altLang="en-US" dirty="0"/>
          </a:p>
        </p:txBody>
      </p:sp>
      <p:pic>
        <p:nvPicPr>
          <p:cNvPr id="4" name="Picture 2" descr="http://www.uoguelph.ca/geology/geol2250/glossary/HTML%20files/turbiditycurr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484784"/>
            <a:ext cx="4320000" cy="26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091827" y="6054192"/>
            <a:ext cx="35283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Turbidity current</a:t>
            </a:r>
          </a:p>
          <a:p>
            <a:r>
              <a:rPr lang="en-US" altLang="ko-KR" sz="1100" dirty="0" smtClean="0">
                <a:hlinkClick r:id="rId3"/>
              </a:rPr>
              <a:t>http</a:t>
            </a:r>
            <a:r>
              <a:rPr lang="en-US" altLang="ko-KR" sz="1100" dirty="0">
                <a:hlinkClick r:id="rId3"/>
              </a:rPr>
              <a:t>://</a:t>
            </a:r>
            <a:r>
              <a:rPr lang="en-US" altLang="ko-KR" sz="1100" dirty="0" smtClean="0">
                <a:hlinkClick r:id="rId3"/>
              </a:rPr>
              <a:t>www.youtube.com/watch?v=ZhDQnnONWl4</a:t>
            </a:r>
            <a:endParaRPr lang="en-US" altLang="ko-KR" sz="1100" dirty="0" smtClean="0"/>
          </a:p>
          <a:p>
            <a:r>
              <a:rPr lang="en-US" altLang="ko-KR" sz="1100" dirty="0">
                <a:hlinkClick r:id="rId4"/>
              </a:rPr>
              <a:t>http://</a:t>
            </a:r>
            <a:r>
              <a:rPr lang="en-US" altLang="ko-KR" sz="1100" dirty="0" smtClean="0">
                <a:hlinkClick r:id="rId4"/>
              </a:rPr>
              <a:t>vimeo.com/14068987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164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퇴적물 입자는 운반 매체 안에서 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퇴적작용을 받는다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전 과정은 퇴적물 입자의 크기와 운반매체의 속도에 따라 다르게 나타난다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입자가 커지면 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운반에 필요한 운반 매체의 속도는 빠르다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점토 크기의 입자가 침식 되기 위해 필요한 운반매체의 속도는 모래 크기의 입자가 침식되기 위해 필요한 속도보다 크다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</a:t>
            </a:r>
            <a:endParaRPr lang="ko-KR" altLang="en-US" dirty="0"/>
          </a:p>
        </p:txBody>
      </p:sp>
      <p:pic>
        <p:nvPicPr>
          <p:cNvPr id="4" name="Picture 2" descr="http://img.geocaching.com/cache/b9792680-886e-488a-8223-b655e5d059a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2818"/>
          <a:stretch/>
        </p:blipFill>
        <p:spPr bwMode="auto">
          <a:xfrm>
            <a:off x="179512" y="1844824"/>
            <a:ext cx="4500000" cy="35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981" y="5517232"/>
            <a:ext cx="16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Hjulstr</a:t>
            </a:r>
            <a:r>
              <a:rPr lang="en-US" altLang="ko-KR" dirty="0" err="1" smtClean="0">
                <a:latin typeface="Calibri" panose="020F0502020204030204" pitchFamily="34" charset="0"/>
                <a:ea typeface="맑은 고딕"/>
                <a:cs typeface="Calibri" panose="020F0502020204030204" pitchFamily="34" charset="0"/>
              </a:rPr>
              <a:t>ö</a:t>
            </a:r>
            <a:r>
              <a:rPr lang="en-US" altLang="ko-K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 curve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운반 매체에 의해 일어나는 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퇴적작용에 퇴적물 입자가 반응하여 형성되는 구조를 퇴적 구조라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침식 </a:t>
            </a:r>
            <a:r>
              <a:rPr lang="en-US" altLang="ko-KR" dirty="0" smtClean="0"/>
              <a:t>(Erosional)</a:t>
            </a:r>
            <a:r>
              <a:rPr lang="ko-KR" altLang="en-US" dirty="0" smtClean="0"/>
              <a:t> 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 </a:t>
            </a:r>
            <a:r>
              <a:rPr lang="en-US" altLang="ko-KR" dirty="0" smtClean="0"/>
              <a:t>(Depositional)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후퇴적 </a:t>
            </a:r>
            <a:r>
              <a:rPr lang="en-US" altLang="ko-KR" dirty="0" smtClean="0"/>
              <a:t>(Post-depositional) </a:t>
            </a:r>
            <a:r>
              <a:rPr lang="ko-KR" altLang="en-US" dirty="0" smtClean="0"/>
              <a:t>구조로 구분한다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퇴적 구조는 퇴적암의 조직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입자 형태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원마도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분급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구성광물과 함께 퇴적환경을 알아내는 데 필수적인 데이터 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퇴적 구조는 현생 퇴적물에서도 관찰되고 지질 시대 퇴적암에서도 관찰된다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퇴적 구조는 퇴적암의 </a:t>
            </a:r>
            <a:r>
              <a:rPr lang="ko-KR" altLang="en-US" dirty="0" err="1" smtClean="0"/>
              <a:t>층리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(Bed)</a:t>
            </a:r>
            <a:r>
              <a:rPr lang="ko-KR" altLang="en-US" dirty="0" smtClean="0"/>
              <a:t>의 윗면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아랫면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단면 </a:t>
            </a:r>
            <a:r>
              <a:rPr lang="en-US" altLang="ko-KR" dirty="0" smtClean="0"/>
              <a:t>(Cross section)</a:t>
            </a:r>
            <a:r>
              <a:rPr lang="ko-KR" altLang="en-US" dirty="0" smtClean="0"/>
              <a:t>에서 관찰된다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퇴적 구조 </a:t>
            </a:r>
            <a:r>
              <a:rPr lang="en-US" altLang="ko-KR" dirty="0" smtClean="0"/>
              <a:t>(Sedimentary structure)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50" y="3645024"/>
            <a:ext cx="6425501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층리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(Bed)</a:t>
            </a:r>
            <a:r>
              <a:rPr lang="ko-KR" altLang="en-US" dirty="0" smtClean="0"/>
              <a:t>는 아래</a:t>
            </a:r>
            <a:r>
              <a:rPr lang="en-US" altLang="ko-KR" dirty="0" smtClean="0"/>
              <a:t>/</a:t>
            </a:r>
            <a:r>
              <a:rPr lang="ko-KR" altLang="en-US" dirty="0" smtClean="0"/>
              <a:t>위의 </a:t>
            </a:r>
            <a:r>
              <a:rPr lang="ko-KR" altLang="en-US" dirty="0" err="1" smtClean="0"/>
              <a:t>층리로부터</a:t>
            </a:r>
            <a:r>
              <a:rPr lang="ko-KR" altLang="en-US" dirty="0" smtClean="0"/>
              <a:t> 불연속면 </a:t>
            </a:r>
            <a:r>
              <a:rPr lang="en-US" altLang="ko-KR" dirty="0" smtClean="0"/>
              <a:t>(discontinuity)</a:t>
            </a:r>
            <a:r>
              <a:rPr lang="ko-KR" altLang="en-US" dirty="0" smtClean="0"/>
              <a:t>에 의해 명확히 구분되는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차원 </a:t>
            </a:r>
            <a:r>
              <a:rPr lang="ko-KR" altLang="en-US" b="1" dirty="0" err="1" smtClean="0"/>
              <a:t>퇴적암체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두께가 </a:t>
            </a:r>
            <a:r>
              <a:rPr lang="en-US" altLang="ko-KR" dirty="0" smtClean="0"/>
              <a:t>1cm </a:t>
            </a:r>
            <a:r>
              <a:rPr lang="ko-KR" altLang="en-US" dirty="0" smtClean="0"/>
              <a:t>이상일 경우이다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층리의</a:t>
            </a:r>
            <a:r>
              <a:rPr lang="ko-KR" altLang="en-US" dirty="0" smtClean="0"/>
              <a:t> 두께는 수시간에서 수 </a:t>
            </a:r>
            <a:r>
              <a:rPr lang="ko-KR" altLang="en-US" dirty="0" err="1" smtClean="0"/>
              <a:t>천년의</a:t>
            </a:r>
            <a:r>
              <a:rPr lang="ko-KR" altLang="en-US" dirty="0" smtClean="0"/>
              <a:t> 시간을 나타낼 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여러 개의 </a:t>
            </a:r>
            <a:r>
              <a:rPr lang="ko-KR" altLang="en-US" dirty="0" err="1" smtClean="0"/>
              <a:t>층리가</a:t>
            </a:r>
            <a:r>
              <a:rPr lang="ko-KR" altLang="en-US" dirty="0" smtClean="0"/>
              <a:t> 쌓여 있는 경우 아래로부터 시간이 위로 가면서 시간이 흘렀기 때문에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차원의 </a:t>
            </a:r>
            <a:r>
              <a:rPr lang="ko-KR" altLang="en-US" dirty="0" err="1" smtClean="0"/>
              <a:t>층리는</a:t>
            </a:r>
            <a:r>
              <a:rPr lang="ko-KR" altLang="en-US" dirty="0" smtClean="0"/>
              <a:t> 사실 </a:t>
            </a:r>
            <a:r>
              <a:rPr lang="en-US" altLang="ko-KR" dirty="0" smtClean="0"/>
              <a:t>4</a:t>
            </a:r>
            <a:r>
              <a:rPr lang="ko-KR" altLang="en-US" dirty="0" smtClean="0"/>
              <a:t>차원의 관점에서 관찰해야 한다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err="1" smtClean="0"/>
              <a:t>엽층</a:t>
            </a:r>
            <a:r>
              <a:rPr lang="ko-KR" altLang="en-US" dirty="0" smtClean="0"/>
              <a:t> </a:t>
            </a:r>
            <a:r>
              <a:rPr lang="en-US" altLang="ko-KR" dirty="0" smtClean="0"/>
              <a:t>(Lamina)</a:t>
            </a:r>
            <a:r>
              <a:rPr lang="ko-KR" altLang="en-US" dirty="0" smtClean="0"/>
              <a:t>는 두께가 </a:t>
            </a:r>
            <a:r>
              <a:rPr lang="en-US" altLang="ko-KR" dirty="0" smtClean="0"/>
              <a:t>1cm </a:t>
            </a:r>
            <a:r>
              <a:rPr lang="ko-KR" altLang="en-US" dirty="0" smtClean="0"/>
              <a:t>이하인 경우로 </a:t>
            </a:r>
            <a:r>
              <a:rPr lang="ko-KR" altLang="en-US" dirty="0" err="1" smtClean="0"/>
              <a:t>층리는</a:t>
            </a:r>
            <a:r>
              <a:rPr lang="ko-KR" altLang="en-US" dirty="0" smtClean="0"/>
              <a:t> 수 없이  많은 </a:t>
            </a:r>
            <a:r>
              <a:rPr lang="ko-KR" altLang="en-US" dirty="0" err="1" smtClean="0"/>
              <a:t>엽층으로</a:t>
            </a:r>
            <a:r>
              <a:rPr lang="ko-KR" altLang="en-US" dirty="0" smtClean="0"/>
              <a:t> 이루어져 있기도 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(Sedimentary structure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4" y="4036042"/>
            <a:ext cx="3960000" cy="2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4" y="1340768"/>
            <a:ext cx="3960000" cy="26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플루트 캐스트 </a:t>
            </a:r>
            <a:r>
              <a:rPr lang="en-US" altLang="ko-KR" dirty="0" smtClean="0"/>
              <a:t>(Flute cast)</a:t>
            </a:r>
            <a:r>
              <a:rPr lang="ko-KR" altLang="en-US" dirty="0" smtClean="0"/>
              <a:t>는 퇴적물 입자가 이동하면서</a:t>
            </a:r>
            <a:r>
              <a:rPr lang="ko-KR" altLang="en-US" dirty="0"/>
              <a:t> 고화되지 않는 퇴적물 </a:t>
            </a:r>
            <a:r>
              <a:rPr lang="ko-KR" altLang="en-US" dirty="0" smtClean="0"/>
              <a:t>바닥을 깎은 구조이다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침식을 당해 움푹 들어간 부분이 나중에 쌓인 퇴적물로 채워져 보존되기 때문에 주로 </a:t>
            </a:r>
            <a:r>
              <a:rPr lang="ko-KR" altLang="en-US" dirty="0" err="1" smtClean="0"/>
              <a:t>층리의</a:t>
            </a:r>
            <a:r>
              <a:rPr lang="ko-KR" altLang="en-US" dirty="0" smtClean="0"/>
              <a:t> 아랫면에 볼록 튀어나온 형태로 관찰되어 캐스트 </a:t>
            </a:r>
            <a:r>
              <a:rPr lang="en-US" altLang="ko-KR" dirty="0" smtClean="0"/>
              <a:t>(Cast)</a:t>
            </a:r>
            <a:r>
              <a:rPr lang="ko-KR" altLang="en-US" dirty="0" smtClean="0"/>
              <a:t>라 부른다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운반 매체의 상류 쪽이 깊이 파이기 때문에 운반 매체가 어떤 방향으로 흘렀는지를 알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침식 구조 </a:t>
            </a:r>
            <a:r>
              <a:rPr lang="en-US" altLang="ko-KR" dirty="0" smtClean="0"/>
              <a:t>(Erosional structures)</a:t>
            </a:r>
            <a:endParaRPr lang="ko-KR" altLang="en-US" dirty="0"/>
          </a:p>
        </p:txBody>
      </p:sp>
      <p:pic>
        <p:nvPicPr>
          <p:cNvPr id="4" name="Picture 2" descr="http://burmesegeologist.files.wordpress.com/2009/12/flure_mark_the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20432" r="12955" b="6387"/>
          <a:stretch/>
        </p:blipFill>
        <p:spPr bwMode="auto">
          <a:xfrm>
            <a:off x="899592" y="1225523"/>
            <a:ext cx="2880320" cy="26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kueps.kyoto-u.ac.jp/~web-bs/bs/gallery/sole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48" y="3927328"/>
            <a:ext cx="3782207" cy="257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8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운반 매체에 의해 퇴적물이 침식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퇴적되면서 층면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퇴적물과 운반매체의 경계면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형성되는 구조를 </a:t>
            </a:r>
            <a:r>
              <a:rPr lang="ko-KR" altLang="en-US" dirty="0" err="1" smtClean="0"/>
              <a:t>층리형태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Bedform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퇴적물 입자 크기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유체의 속도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유체의 깊이에 따라 형성되는 </a:t>
            </a:r>
            <a:r>
              <a:rPr lang="ko-KR" altLang="en-US" dirty="0" err="1" smtClean="0"/>
              <a:t>층리형태가</a:t>
            </a:r>
            <a:r>
              <a:rPr lang="ko-KR" altLang="en-US" dirty="0" smtClean="0"/>
              <a:t> 다르다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유체의 점성과 밀도 그리고 입자의 밀도에도 영향을 받는다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퇴적물 입자의 크기와 유체의 속도만을 변수로 한 수조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실험을 통해 </a:t>
            </a:r>
            <a:r>
              <a:rPr lang="ko-KR" altLang="en-US" dirty="0" err="1" smtClean="0"/>
              <a:t>프루드</a:t>
            </a:r>
            <a:r>
              <a:rPr lang="ko-KR" altLang="en-US" dirty="0" smtClean="0"/>
              <a:t> 수 </a:t>
            </a:r>
            <a:r>
              <a:rPr lang="en-US" altLang="ko-KR" dirty="0" smtClean="0"/>
              <a:t>(Froude number)</a:t>
            </a:r>
            <a:r>
              <a:rPr lang="ko-KR" altLang="en-US" dirty="0" smtClean="0"/>
              <a:t>를 기준으로 상부 유체 영역과 하부 유체 영역으로 구분 한다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퇴적 구조 </a:t>
            </a:r>
            <a:r>
              <a:rPr lang="en-US" altLang="ko-KR" dirty="0" smtClean="0"/>
              <a:t>(Depositional </a:t>
            </a:r>
            <a:r>
              <a:rPr lang="en-US" altLang="ko-KR" dirty="0"/>
              <a:t>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00000" cy="425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수로 실험 </a:t>
            </a:r>
            <a:r>
              <a:rPr lang="en-US" altLang="ko-KR" dirty="0" smtClean="0"/>
              <a:t>(Flume experiment)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8" y="1340768"/>
            <a:ext cx="3600000" cy="27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050000" cy="54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8" y="4113376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 smtClean="0"/>
              <a:t>층리형태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Bedform</a:t>
            </a:r>
            <a:r>
              <a:rPr lang="en-US" altLang="ko-KR" dirty="0" smtClean="0"/>
              <a:t>)</a:t>
            </a:r>
          </a:p>
          <a:p>
            <a:r>
              <a:rPr lang="ko-KR" altLang="en-US" b="1" dirty="0" err="1"/>
              <a:t>연흔</a:t>
            </a:r>
            <a:r>
              <a:rPr lang="en-US" altLang="ko-KR" b="1" dirty="0"/>
              <a:t>(Ripple)</a:t>
            </a:r>
            <a:r>
              <a:rPr lang="en-US" altLang="ko-KR" dirty="0"/>
              <a:t>: </a:t>
            </a:r>
            <a:r>
              <a:rPr lang="ko-KR" altLang="en-US" dirty="0"/>
              <a:t>상류에서 침식된 퇴적물이 하류로 운반되면서 </a:t>
            </a:r>
            <a:r>
              <a:rPr lang="ko-KR" altLang="en-US" dirty="0" smtClean="0"/>
              <a:t>형성되는 언덕형태의 </a:t>
            </a:r>
            <a:r>
              <a:rPr lang="ko-KR" altLang="en-US" dirty="0"/>
              <a:t>구조</a:t>
            </a:r>
            <a:r>
              <a:rPr lang="en-US" altLang="ko-KR" dirty="0"/>
              <a:t>.</a:t>
            </a:r>
            <a:r>
              <a:rPr lang="ko-KR" altLang="en-US" dirty="0"/>
              <a:t> 속도가 증가하면서 </a:t>
            </a:r>
            <a:r>
              <a:rPr lang="ko-KR" altLang="en-US" dirty="0" err="1"/>
              <a:t>모래파</a:t>
            </a:r>
            <a:r>
              <a:rPr lang="en-US" altLang="ko-KR" dirty="0"/>
              <a:t>(sand wave)</a:t>
            </a:r>
            <a:r>
              <a:rPr lang="ko-KR" altLang="en-US" dirty="0"/>
              <a:t> 그리고 사구</a:t>
            </a:r>
            <a:r>
              <a:rPr lang="en-US" altLang="ko-KR" dirty="0"/>
              <a:t>(dune)</a:t>
            </a:r>
            <a:r>
              <a:rPr lang="ko-KR" altLang="en-US" dirty="0"/>
              <a:t>가 발달한다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b="1" dirty="0"/>
              <a:t>하부 </a:t>
            </a:r>
            <a:r>
              <a:rPr lang="ko-KR" altLang="en-US" b="1" dirty="0" err="1"/>
              <a:t>평면층</a:t>
            </a:r>
            <a:r>
              <a:rPr lang="en-US" altLang="ko-KR" b="1" dirty="0"/>
              <a:t>(Lower plane bed)</a:t>
            </a:r>
            <a:r>
              <a:rPr lang="en-US" altLang="ko-KR" dirty="0"/>
              <a:t>: </a:t>
            </a:r>
            <a:r>
              <a:rPr lang="ko-KR" altLang="en-US" dirty="0"/>
              <a:t>퇴적물 이동 속도가 느려 평평한 층면을 형성하는 구조 </a:t>
            </a:r>
            <a:endParaRPr lang="en-US" altLang="ko-KR" dirty="0"/>
          </a:p>
          <a:p>
            <a:r>
              <a:rPr lang="ko-KR" altLang="en-US" b="1" dirty="0"/>
              <a:t>상부 </a:t>
            </a:r>
            <a:r>
              <a:rPr lang="ko-KR" altLang="en-US" b="1" dirty="0" err="1"/>
              <a:t>평면층</a:t>
            </a:r>
            <a:r>
              <a:rPr lang="en-US" altLang="ko-KR" b="1" dirty="0"/>
              <a:t>(Upper plane bed)</a:t>
            </a:r>
            <a:r>
              <a:rPr lang="en-US" altLang="ko-KR" dirty="0"/>
              <a:t>: </a:t>
            </a:r>
            <a:r>
              <a:rPr lang="ko-KR" altLang="en-US" dirty="0"/>
              <a:t>밑짐과 </a:t>
            </a:r>
            <a:r>
              <a:rPr lang="ko-KR" altLang="en-US" dirty="0" err="1"/>
              <a:t>뜬짐의</a:t>
            </a:r>
            <a:r>
              <a:rPr lang="ko-KR" altLang="en-US" dirty="0"/>
              <a:t> 형태로 퇴적물 이동 속도가 빠른 경우 평평한 층면을 형성하는 구조</a:t>
            </a:r>
            <a:endParaRPr lang="en-US" altLang="ko-KR" dirty="0"/>
          </a:p>
          <a:p>
            <a:r>
              <a:rPr lang="ko-KR" altLang="en-US" b="1" dirty="0" err="1"/>
              <a:t>역사구</a:t>
            </a:r>
            <a:r>
              <a:rPr lang="en-US" altLang="ko-KR" b="1" dirty="0"/>
              <a:t>(</a:t>
            </a:r>
            <a:r>
              <a:rPr lang="en-US" altLang="ko-KR" b="1" dirty="0" err="1"/>
              <a:t>Antidune</a:t>
            </a:r>
            <a:r>
              <a:rPr lang="en-US" altLang="ko-KR" b="1" dirty="0"/>
              <a:t>)</a:t>
            </a:r>
            <a:r>
              <a:rPr lang="en-US" altLang="ko-KR" dirty="0"/>
              <a:t>: </a:t>
            </a:r>
            <a:r>
              <a:rPr lang="ko-KR" altLang="en-US" dirty="0"/>
              <a:t>유속이 빠른 경우 층면구조가 물의 파장과 일치하게 되고 상류 쪽에 퇴적이 일어나면서 사구가 상류 쪽으로 이동한다</a:t>
            </a:r>
            <a:r>
              <a:rPr lang="en-US" altLang="ko-KR" dirty="0"/>
              <a:t>. </a:t>
            </a:r>
            <a:r>
              <a:rPr lang="ko-KR" altLang="en-US" dirty="0" err="1"/>
              <a:t>역사구의</a:t>
            </a:r>
            <a:r>
              <a:rPr lang="ko-KR" altLang="en-US" dirty="0"/>
              <a:t> 이동으로 형성된 </a:t>
            </a:r>
            <a:r>
              <a:rPr lang="ko-KR" altLang="en-US" dirty="0" err="1"/>
              <a:t>사층리는</a:t>
            </a:r>
            <a:r>
              <a:rPr lang="ko-KR" altLang="en-US" dirty="0"/>
              <a:t> 상류 쪽으로 기울어져 있다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웅덩이</a:t>
            </a:r>
            <a:r>
              <a:rPr lang="en-US" altLang="ko-KR" b="1" dirty="0"/>
              <a:t>(Pool)</a:t>
            </a:r>
            <a:r>
              <a:rPr lang="ko-KR" altLang="en-US" b="1" dirty="0"/>
              <a:t>와 급류</a:t>
            </a:r>
            <a:r>
              <a:rPr lang="en-US" altLang="ko-KR" b="1" dirty="0"/>
              <a:t>(chute)</a:t>
            </a:r>
            <a:r>
              <a:rPr lang="en-US" altLang="ko-KR" dirty="0"/>
              <a:t>: </a:t>
            </a:r>
            <a:r>
              <a:rPr lang="ko-KR" altLang="en-US" dirty="0"/>
              <a:t>침식만이 일어나는 구간</a:t>
            </a:r>
            <a:r>
              <a:rPr lang="en-US" altLang="ko-KR" dirty="0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퇴적 구조 </a:t>
            </a:r>
            <a:r>
              <a:rPr lang="en-US" altLang="ko-KR" dirty="0"/>
              <a:t>(Depositional structures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2" y="1124744"/>
            <a:ext cx="4320000" cy="42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79512" y="5377083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100" dirty="0" err="1" smtClean="0"/>
              <a:t>Antidune</a:t>
            </a:r>
            <a:endParaRPr lang="en-US" altLang="ko-KR" sz="1100" dirty="0" smtClean="0"/>
          </a:p>
          <a:p>
            <a:pPr algn="ctr"/>
            <a:r>
              <a:rPr lang="en-US" altLang="ko-KR" sz="1100" dirty="0" smtClean="0">
                <a:hlinkClick r:id="rId3"/>
              </a:rPr>
              <a:t>http</a:t>
            </a:r>
            <a:r>
              <a:rPr lang="en-US" altLang="ko-KR" sz="1100" dirty="0">
                <a:hlinkClick r:id="rId3"/>
              </a:rPr>
              <a:t>://</a:t>
            </a:r>
            <a:r>
              <a:rPr lang="en-US" altLang="ko-KR" sz="1100" dirty="0" smtClean="0">
                <a:hlinkClick r:id="rId3"/>
              </a:rPr>
              <a:t>www.youtube.com/watch?v=V9TYEfmLglM</a:t>
            </a:r>
            <a:endParaRPr lang="en-US" altLang="ko-KR" sz="1100" dirty="0" smtClean="0"/>
          </a:p>
          <a:p>
            <a:pPr algn="ctr"/>
            <a:r>
              <a:rPr lang="en-US" altLang="ko-KR" sz="1100" dirty="0" smtClean="0">
                <a:hlinkClick r:id="rId4"/>
              </a:rPr>
              <a:t>http</a:t>
            </a:r>
            <a:r>
              <a:rPr lang="en-US" altLang="ko-KR" sz="1100" dirty="0">
                <a:hlinkClick r:id="rId4"/>
              </a:rPr>
              <a:t>://</a:t>
            </a:r>
            <a:r>
              <a:rPr lang="en-US" altLang="ko-KR" sz="1100" dirty="0" smtClean="0">
                <a:hlinkClick r:id="rId4"/>
              </a:rPr>
              <a:t>www.youtube.com/watch?v=LAURseLmCD4</a:t>
            </a:r>
            <a:endParaRPr lang="en-US" altLang="ko-KR" sz="1100" dirty="0" smtClean="0"/>
          </a:p>
          <a:p>
            <a:pPr algn="ctr"/>
            <a:r>
              <a:rPr lang="en-US" altLang="ko-KR" sz="1100" dirty="0" smtClean="0"/>
              <a:t>Ripples</a:t>
            </a:r>
          </a:p>
          <a:p>
            <a:pPr algn="ctr"/>
            <a:r>
              <a:rPr lang="en-US" altLang="ko-KR" sz="1100" dirty="0">
                <a:hlinkClick r:id="rId5"/>
              </a:rPr>
              <a:t>http://</a:t>
            </a:r>
            <a:r>
              <a:rPr lang="en-US" altLang="ko-KR" sz="1100" dirty="0" smtClean="0">
                <a:hlinkClick r:id="rId5"/>
              </a:rPr>
              <a:t>www.youtube.com/watch?v=uY2QdZLLRP8</a:t>
            </a:r>
            <a:endParaRPr lang="en-US" altLang="ko-KR" sz="1100" dirty="0" smtClean="0"/>
          </a:p>
          <a:p>
            <a:pPr algn="ctr"/>
            <a:r>
              <a:rPr lang="en-US" altLang="ko-KR" sz="1100" dirty="0">
                <a:hlinkClick r:id="rId6"/>
              </a:rPr>
              <a:t>http://</a:t>
            </a:r>
            <a:r>
              <a:rPr lang="en-US" altLang="ko-KR" sz="1100" dirty="0" smtClean="0">
                <a:hlinkClick r:id="rId6"/>
              </a:rPr>
              <a:t>www.youtube.com/watch?v=MBDadRqSHOc</a:t>
            </a:r>
            <a:endParaRPr lang="en-US" altLang="ko-KR" sz="1100" dirty="0" smtClean="0"/>
          </a:p>
          <a:p>
            <a:pPr algn="ctr"/>
            <a:r>
              <a:rPr lang="en-US" altLang="ko-KR" sz="1100" dirty="0">
                <a:hlinkClick r:id="rId7"/>
              </a:rPr>
              <a:t>http://</a:t>
            </a:r>
            <a:r>
              <a:rPr lang="en-US" altLang="ko-KR" sz="1100" dirty="0" smtClean="0">
                <a:hlinkClick r:id="rId7"/>
              </a:rPr>
              <a:t>www.youtube.com/watch?v=rSzGOCo4JEk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631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1134</Words>
  <Application>Microsoft Office PowerPoint</Application>
  <PresentationFormat>화면 슬라이드 쇼(4:3)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3</cp:revision>
  <dcterms:created xsi:type="dcterms:W3CDTF">2016-09-19T06:39:08Z</dcterms:created>
  <dcterms:modified xsi:type="dcterms:W3CDTF">2016-09-19T06:41:57Z</dcterms:modified>
</cp:coreProperties>
</file>